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91" r:id="rId2"/>
    <p:sldId id="441" r:id="rId3"/>
    <p:sldId id="394" r:id="rId4"/>
    <p:sldId id="396" r:id="rId5"/>
    <p:sldId id="437" r:id="rId6"/>
    <p:sldId id="424" r:id="rId7"/>
    <p:sldId id="398" r:id="rId8"/>
    <p:sldId id="406" r:id="rId9"/>
    <p:sldId id="338" r:id="rId10"/>
    <p:sldId id="444" r:id="rId11"/>
  </p:sldIdLst>
  <p:sldSz cx="9144000" cy="5143500" type="screen16x9"/>
  <p:notesSz cx="6797675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4434" autoAdjust="0"/>
  </p:normalViewPr>
  <p:slideViewPr>
    <p:cSldViewPr showGuides="1">
      <p:cViewPr varScale="1">
        <p:scale>
          <a:sx n="110" d="100"/>
          <a:sy n="110" d="100"/>
        </p:scale>
        <p:origin x="917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 lIns="91432" tIns="45716" rIns="91432" bIns="45716"/>
          <a:lstStyle/>
          <a:p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2" tIns="45716" rIns="91432" bIns="45716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196238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23624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sto 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sto titolo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Testo titolo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8422818" y="4769961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p:transition spd="med"/>
  <p:hf hdr="0" ftr="0" dt="0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info@safety361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olo Presentazione"/>
          <p:cNvSpPr txBox="1"/>
          <p:nvPr/>
        </p:nvSpPr>
        <p:spPr>
          <a:xfrm>
            <a:off x="284018" y="1350943"/>
            <a:ext cx="8515246" cy="3247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 lvl="0"/>
            <a:r>
              <a:rPr lang="it-IT" sz="4400" b="1" dirty="0" err="1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Safety</a:t>
            </a:r>
            <a:r>
              <a:rPr lang="it-IT" sz="44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it-IT" sz="4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361</a:t>
            </a:r>
            <a:r>
              <a:rPr lang="it-IT" sz="44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° </a:t>
            </a:r>
            <a:r>
              <a:rPr lang="it-IT" sz="28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il </a:t>
            </a:r>
            <a:r>
              <a:rPr lang="it-IT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cambiamento </a:t>
            </a:r>
            <a:r>
              <a:rPr lang="it-IT" sz="28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permanente</a:t>
            </a:r>
          </a:p>
          <a:p>
            <a:pPr lvl="0"/>
            <a:endParaRPr lang="it-IT" sz="2800" b="1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it-IT" sz="28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Riduzione infortuni ed incidenti</a:t>
            </a:r>
            <a:endParaRPr lang="it-IT" sz="2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it-IT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ABSTRACT </a:t>
            </a:r>
            <a:r>
              <a:rPr lang="it-IT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del </a:t>
            </a:r>
            <a:r>
              <a:rPr lang="it-IT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Protocollo Cognitivo-Comportamentale</a:t>
            </a:r>
            <a:endParaRPr lang="it-IT" sz="2400" b="1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0"/>
            <a:endParaRPr lang="it-IT" sz="2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0"/>
            <a:endParaRPr lang="it-IT" sz="2800" b="1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it-IT" sz="25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                                                                              info@safety361.com</a:t>
            </a:r>
            <a:endParaRPr lang="it-IT" sz="25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1" name="Luglio 2019"/>
          <p:cNvSpPr txBox="1"/>
          <p:nvPr/>
        </p:nvSpPr>
        <p:spPr>
          <a:xfrm>
            <a:off x="2762250" y="4487231"/>
            <a:ext cx="3517900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9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lang="it-IT" dirty="0" smtClean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30C3FF9-B602-436D-9C9B-9B1C0E7A4D7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1</a:t>
            </a:fld>
            <a:endParaRPr lang="it-IT"/>
          </a:p>
        </p:txBody>
      </p:sp>
      <p:pic>
        <p:nvPicPr>
          <p:cNvPr id="6" name="Immagine 5" descr="Immagine che contiene testo&#10;&#10;Descrizione generata automaticamente"/>
          <p:cNvPicPr/>
          <p:nvPr/>
        </p:nvPicPr>
        <p:blipFill rotWithShape="1">
          <a:blip r:embed="rId3"/>
          <a:srcRect l="30028" t="37491" r="51234" b="30314"/>
          <a:stretch/>
        </p:blipFill>
        <p:spPr bwMode="auto">
          <a:xfrm>
            <a:off x="7585144" y="195486"/>
            <a:ext cx="1214120" cy="1173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itolo Presentazione"/>
          <p:cNvSpPr txBox="1"/>
          <p:nvPr/>
        </p:nvSpPr>
        <p:spPr>
          <a:xfrm>
            <a:off x="179512" y="3592652"/>
            <a:ext cx="2088232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 algn="just"/>
            <a:r>
              <a:rPr lang="it-IT" sz="1100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Calibri"/>
              </a:rPr>
              <a:t>Il presente materiale e l’intero Sistema Safety 361° sono proprietà intellettuale di Falino Fabio. Ne è vietata la copia/diffusione, anche parziale, senza esplicita autorizzazione. Ogni utilizzo scorretto verrà perseguito secondo i termini di Legge</a:t>
            </a:r>
            <a:endParaRPr sz="1100" dirty="0">
              <a:solidFill>
                <a:srgbClr val="0070C0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04B0EA01-CCF1-464A-915B-73CB9C77D4A4}"/>
              </a:ext>
            </a:extLst>
          </p:cNvPr>
          <p:cNvCxnSpPr/>
          <p:nvPr/>
        </p:nvCxnSpPr>
        <p:spPr>
          <a:xfrm>
            <a:off x="35496" y="699542"/>
            <a:ext cx="82809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ABOUT US">
            <a:extLst>
              <a:ext uri="{FF2B5EF4-FFF2-40B4-BE49-F238E27FC236}">
                <a16:creationId xmlns:a16="http://schemas.microsoft.com/office/drawing/2014/main" id="{7DBCA98A-8CC8-4CD2-86E6-ED8525EC4697}"/>
              </a:ext>
            </a:extLst>
          </p:cNvPr>
          <p:cNvSpPr txBox="1">
            <a:spLocks/>
          </p:cNvSpPr>
          <p:nvPr/>
        </p:nvSpPr>
        <p:spPr>
          <a:xfrm>
            <a:off x="96467" y="214434"/>
            <a:ext cx="7283845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0" marR="0" indent="0" algn="l" defTabSz="667512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44" b="0" i="0" u="none" strike="noStrike" cap="none" spc="0" baseline="0">
                <a:solidFill>
                  <a:srgbClr val="355E8F"/>
                </a:solidFill>
                <a:uFillTx/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marR="0" indent="4572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it-IT" sz="2400" dirty="0" err="1"/>
              <a:t>Safety</a:t>
            </a:r>
            <a:r>
              <a:rPr lang="it-IT" sz="2400" dirty="0"/>
              <a:t> 361°: </a:t>
            </a:r>
            <a:r>
              <a:rPr lang="it-IT" sz="2400" dirty="0" smtClean="0"/>
              <a:t>l’adolescente, una </a:t>
            </a:r>
            <a:r>
              <a:rPr lang="it-IT" sz="2400" dirty="0"/>
              <a:t>delle chiavi di </a:t>
            </a:r>
            <a:r>
              <a:rPr lang="it-IT" sz="2400" dirty="0" smtClean="0"/>
              <a:t>lettura</a:t>
            </a:r>
            <a:endParaRPr lang="it-IT" sz="24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C14DBAF-6FF3-4DE5-9868-D4A5A355D9DB}"/>
              </a:ext>
            </a:extLst>
          </p:cNvPr>
          <p:cNvSpPr txBox="1"/>
          <p:nvPr/>
        </p:nvSpPr>
        <p:spPr>
          <a:xfrm>
            <a:off x="124692" y="806159"/>
            <a:ext cx="8168741" cy="32932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it-IT" sz="1300" b="1" dirty="0"/>
              <a:t>Safety 361° </a:t>
            </a:r>
            <a:r>
              <a:rPr lang="it-IT" sz="1300" b="1" i="0" u="none" strike="noStrike" dirty="0">
                <a:solidFill>
                  <a:srgbClr val="000000"/>
                </a:solidFill>
                <a:effectLst/>
              </a:rPr>
              <a:t>Incremento della consapevolezza e modifica cognitiva permanente sulle tematiche Ambiente-Sicurezza</a:t>
            </a:r>
          </a:p>
          <a:p>
            <a:pPr algn="just"/>
            <a:endParaRPr lang="it-IT" sz="1300" b="1" i="0" u="none" strike="noStrike" dirty="0">
              <a:solidFill>
                <a:srgbClr val="000000"/>
              </a:solidFill>
              <a:effectLst/>
            </a:endParaRPr>
          </a:p>
          <a:p>
            <a:pPr algn="just"/>
            <a:r>
              <a:rPr lang="it-IT" sz="1300" dirty="0"/>
              <a:t>Gli adolescenti maturano anche comprendendo ed </a:t>
            </a:r>
            <a:r>
              <a:rPr lang="it-IT" sz="1300" dirty="0"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it-IT" sz="1300" dirty="0"/>
              <a:t>accendendo lampadine</a:t>
            </a:r>
            <a:r>
              <a:rPr lang="it-IT" sz="1300" dirty="0"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it-IT" sz="1300" dirty="0"/>
              <a:t>. Da quel momento vedono la stessa cosa da un differente punto di vista instaurando un comportamento che rimane stabile</a:t>
            </a:r>
          </a:p>
          <a:p>
            <a:pPr algn="just"/>
            <a:endParaRPr lang="it-IT" sz="1300" dirty="0"/>
          </a:p>
          <a:p>
            <a:pPr algn="just"/>
            <a:r>
              <a:rPr lang="it-IT" sz="1300" dirty="0"/>
              <a:t>Così Safety 361° adotta diversi canali e strumenti che, quando il cambiamento avviene, portano la mente del lavoratore ad uno stadio di consapevolezza differente che rimane, da quel momento, stabile</a:t>
            </a:r>
          </a:p>
          <a:p>
            <a:pPr algn="just"/>
            <a:endParaRPr lang="it-IT" sz="1300" dirty="0"/>
          </a:p>
          <a:p>
            <a:pPr algn="just"/>
            <a:r>
              <a:rPr lang="it-IT" sz="1300" dirty="0"/>
              <a:t>I vari strumenti e le sequenze sono stati predisposti per creare una spirale: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costruttiva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ma stringente e vincolante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che conduce anche a riflettere</a:t>
            </a:r>
          </a:p>
          <a:p>
            <a:pPr algn="just"/>
            <a:endParaRPr lang="it-IT" sz="1300" dirty="0"/>
          </a:p>
          <a:p>
            <a:pPr algn="just"/>
            <a:r>
              <a:rPr lang="it-IT" sz="1300" dirty="0"/>
              <a:t>Per </a:t>
            </a:r>
            <a:r>
              <a:rPr lang="it-IT" sz="1300" dirty="0" smtClean="0"/>
              <a:t>rendere il Protocollo applicabile </a:t>
            </a:r>
            <a:r>
              <a:rPr lang="it-IT" sz="1300" dirty="0"/>
              <a:t>nella realtà del </a:t>
            </a:r>
            <a:r>
              <a:rPr lang="it-IT" sz="1300" dirty="0" smtClean="0"/>
              <a:t>lavoro è stato impostato con le seguenti caratteristiche:</a:t>
            </a:r>
            <a:endParaRPr lang="it-IT" sz="13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 smtClean="0"/>
              <a:t>snellito il </a:t>
            </a:r>
            <a:r>
              <a:rPr lang="it-IT" sz="1300" dirty="0"/>
              <a:t>taglio psicologico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 smtClean="0"/>
              <a:t>praticità </a:t>
            </a:r>
            <a:r>
              <a:rPr lang="it-IT" sz="1300" dirty="0"/>
              <a:t>ed economicità sia in termini finanziari che di energie per implementarlo e mantenerlo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05C1DB-D964-453F-B146-2E27EA490F3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2</a:t>
            </a:fld>
            <a:endParaRPr lang="it-IT"/>
          </a:p>
        </p:txBody>
      </p:sp>
      <p:pic>
        <p:nvPicPr>
          <p:cNvPr id="7" name="Immagine 6" descr="Immagine che contiene testo&#10;&#10;Descrizione generata automaticamente"/>
          <p:cNvPicPr/>
          <p:nvPr/>
        </p:nvPicPr>
        <p:blipFill rotWithShape="1">
          <a:blip r:embed="rId3"/>
          <a:srcRect l="30028" t="37491" r="51234" b="30314"/>
          <a:stretch/>
        </p:blipFill>
        <p:spPr bwMode="auto">
          <a:xfrm>
            <a:off x="8244408" y="123478"/>
            <a:ext cx="655336" cy="6480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itolo Presentazione"/>
          <p:cNvSpPr txBox="1"/>
          <p:nvPr/>
        </p:nvSpPr>
        <p:spPr>
          <a:xfrm rot="5400000">
            <a:off x="7047043" y="2124826"/>
            <a:ext cx="3050066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 algn="just"/>
            <a:r>
              <a:rPr lang="it-IT" sz="7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Il presente materiale e l’intero Sistema Safety 361° sono proprietà intellettuale di </a:t>
            </a:r>
            <a:r>
              <a:rPr lang="it-IT" sz="700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Falino</a:t>
            </a:r>
            <a:r>
              <a:rPr lang="it-IT" sz="7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 Fabio. Ne è vietata la copia/diffusione anche parziale senza esplicita autorizzazione. Ogni utilizzo scorretto verrà perseguito secondo i termini di Legge</a:t>
            </a:r>
            <a:endParaRPr sz="700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2795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04B0EA01-CCF1-464A-915B-73CB9C77D4A4}"/>
              </a:ext>
            </a:extLst>
          </p:cNvPr>
          <p:cNvCxnSpPr/>
          <p:nvPr/>
        </p:nvCxnSpPr>
        <p:spPr>
          <a:xfrm>
            <a:off x="35496" y="699542"/>
            <a:ext cx="82809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ABOUT US">
            <a:extLst>
              <a:ext uri="{FF2B5EF4-FFF2-40B4-BE49-F238E27FC236}">
                <a16:creationId xmlns:a16="http://schemas.microsoft.com/office/drawing/2014/main" id="{7DBCA98A-8CC8-4CD2-86E6-ED8525EC4697}"/>
              </a:ext>
            </a:extLst>
          </p:cNvPr>
          <p:cNvSpPr txBox="1">
            <a:spLocks/>
          </p:cNvSpPr>
          <p:nvPr/>
        </p:nvSpPr>
        <p:spPr>
          <a:xfrm>
            <a:off x="96467" y="214434"/>
            <a:ext cx="8003925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0" marR="0" indent="0" algn="l" defTabSz="667512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44" b="0" i="0" u="none" strike="noStrike" cap="none" spc="0" baseline="0">
                <a:solidFill>
                  <a:srgbClr val="355E8F"/>
                </a:solidFill>
                <a:uFillTx/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marR="0" indent="4572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it-IT" sz="2400" dirty="0"/>
              <a:t>Safety 361°: </a:t>
            </a:r>
            <a:r>
              <a:rPr lang="it-IT" sz="2400" dirty="0" smtClean="0"/>
              <a:t>es. rinforzo </a:t>
            </a:r>
            <a:r>
              <a:rPr lang="it-IT" sz="2400" dirty="0"/>
              <a:t>positivo per richieste anomale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C14DBAF-6FF3-4DE5-9868-D4A5A355D9DB}"/>
              </a:ext>
            </a:extLst>
          </p:cNvPr>
          <p:cNvSpPr txBox="1"/>
          <p:nvPr/>
        </p:nvSpPr>
        <p:spPr>
          <a:xfrm>
            <a:off x="124692" y="806159"/>
            <a:ext cx="8168741" cy="42011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it-IT" sz="1300" b="1" dirty="0">
                <a:ea typeface="Calibri" panose="020F0502020204030204" pitchFamily="34" charset="0"/>
                <a:cs typeface="Calibri,Bold"/>
              </a:rPr>
              <a:t>Facciamo un esempio (esasperando l’esempio)</a:t>
            </a:r>
          </a:p>
          <a:p>
            <a:pPr algn="just"/>
            <a:endParaRPr lang="it-IT" sz="500" dirty="0"/>
          </a:p>
          <a:p>
            <a:pPr algn="just"/>
            <a:r>
              <a:rPr lang="it-IT" sz="1300" dirty="0"/>
              <a:t>Ogni sera che esco dal lavoro desidero che qualcuno mi porti lo zaino estremamente pesante visto che ho un leggero dolore alla spalla.</a:t>
            </a:r>
          </a:p>
          <a:p>
            <a:pPr algn="just"/>
            <a:r>
              <a:rPr lang="it-IT" sz="1300" dirty="0"/>
              <a:t>Che probabilità ho che qualcuno, non obbligato, lo faccia sempre e con puntualità?</a:t>
            </a:r>
          </a:p>
          <a:p>
            <a:pPr algn="just"/>
            <a:endParaRPr lang="it-IT" sz="900" dirty="0"/>
          </a:p>
          <a:p>
            <a:pPr algn="just"/>
            <a:r>
              <a:rPr lang="it-IT" sz="1300" dirty="0"/>
              <a:t>Proviamo a mettere €1.000 e vedere se qualcuno, ogni sera, sia disposto a farlo.</a:t>
            </a:r>
          </a:p>
          <a:p>
            <a:pPr algn="just"/>
            <a:r>
              <a:rPr lang="it-IT" sz="1300" dirty="0"/>
              <a:t>Che probabilità ho, in questo caso, di avere qualcuno disposto?</a:t>
            </a:r>
          </a:p>
          <a:p>
            <a:pPr algn="just"/>
            <a:endParaRPr lang="it-IT" sz="900" dirty="0"/>
          </a:p>
          <a:p>
            <a:pPr algn="just"/>
            <a:r>
              <a:rPr lang="it-IT" sz="1300" dirty="0"/>
              <a:t>Ipotizziamo che, dopo 2 anni, decida di smettere di pagare €1.000 a volta pur continuando a chiedere che mi porti ogni sera lo zaino pesante.</a:t>
            </a:r>
          </a:p>
          <a:p>
            <a:pPr algn="just"/>
            <a:endParaRPr lang="it-IT" sz="1300" dirty="0"/>
          </a:p>
          <a:p>
            <a:pPr algn="just"/>
            <a:r>
              <a:rPr lang="it-IT" sz="1300" dirty="0"/>
              <a:t>Che probabilità ho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che rimangano tutti quelli disposti fino al giorno prima ad €1.000?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di avere ancora qualcuno disponibile dopo 1 anno che ho smesso di pagare ma continuo a chiedere giornalmente di aiutarmi?</a:t>
            </a:r>
          </a:p>
          <a:p>
            <a:pPr algn="just"/>
            <a:endParaRPr lang="it-IT" sz="500" dirty="0"/>
          </a:p>
          <a:p>
            <a:pPr algn="just"/>
            <a:endParaRPr lang="it-IT" sz="1300" dirty="0"/>
          </a:p>
          <a:p>
            <a:pPr algn="just"/>
            <a:r>
              <a:rPr lang="it-IT" sz="1300" dirty="0"/>
              <a:t>Probabilmente rimarrà SOLO chi sia gentile con me o abbia compreso l’importanza di aiutarmi per il dolore alla spalla che ho</a:t>
            </a:r>
          </a:p>
          <a:p>
            <a:pPr algn="just"/>
            <a:endParaRPr lang="it-IT" sz="1300" dirty="0"/>
          </a:p>
          <a:p>
            <a:pPr algn="just"/>
            <a:r>
              <a:rPr lang="it-IT" b="1" dirty="0"/>
              <a:t>	…oppure, forse, nemmeno loro…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B50C974-E2E0-4D48-A6F7-55AEA1A020A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3</a:t>
            </a:fld>
            <a:endParaRPr lang="it-IT"/>
          </a:p>
        </p:txBody>
      </p:sp>
      <p:pic>
        <p:nvPicPr>
          <p:cNvPr id="6" name="Immagine 5" descr="Immagine che contiene testo&#10;&#10;Descrizione generata automaticamente"/>
          <p:cNvPicPr/>
          <p:nvPr/>
        </p:nvPicPr>
        <p:blipFill rotWithShape="1">
          <a:blip r:embed="rId2"/>
          <a:srcRect l="30028" t="37491" r="51234" b="30314"/>
          <a:stretch/>
        </p:blipFill>
        <p:spPr bwMode="auto">
          <a:xfrm>
            <a:off x="8244408" y="123478"/>
            <a:ext cx="655336" cy="6480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itolo Presentazione"/>
          <p:cNvSpPr txBox="1"/>
          <p:nvPr/>
        </p:nvSpPr>
        <p:spPr>
          <a:xfrm rot="5400000">
            <a:off x="7047043" y="2124826"/>
            <a:ext cx="3050066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 algn="just"/>
            <a:r>
              <a:rPr lang="it-IT" sz="7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Il presente materiale e l’intero Sistema Safety 361° sono proprietà intellettuale di </a:t>
            </a:r>
            <a:r>
              <a:rPr lang="it-IT" sz="700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Falino</a:t>
            </a:r>
            <a:r>
              <a:rPr lang="it-IT" sz="7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 Fabio. Ne è vietata la copia/diffusione anche parziale senza esplicita autorizzazione. Ogni utilizzo scorretto verrà perseguito secondo i termini di Legge</a:t>
            </a:r>
            <a:endParaRPr sz="700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25051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04B0EA01-CCF1-464A-915B-73CB9C77D4A4}"/>
              </a:ext>
            </a:extLst>
          </p:cNvPr>
          <p:cNvCxnSpPr/>
          <p:nvPr/>
        </p:nvCxnSpPr>
        <p:spPr>
          <a:xfrm>
            <a:off x="35496" y="699542"/>
            <a:ext cx="82809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ABOUT US">
            <a:extLst>
              <a:ext uri="{FF2B5EF4-FFF2-40B4-BE49-F238E27FC236}">
                <a16:creationId xmlns:a16="http://schemas.microsoft.com/office/drawing/2014/main" id="{7DBCA98A-8CC8-4CD2-86E6-ED8525EC4697}"/>
              </a:ext>
            </a:extLst>
          </p:cNvPr>
          <p:cNvSpPr txBox="1">
            <a:spLocks/>
          </p:cNvSpPr>
          <p:nvPr/>
        </p:nvSpPr>
        <p:spPr>
          <a:xfrm>
            <a:off x="96467" y="214434"/>
            <a:ext cx="7283845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0" marR="0" indent="0" algn="l" defTabSz="667512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44" b="0" i="0" u="none" strike="noStrike" cap="none" spc="0" baseline="0">
                <a:solidFill>
                  <a:srgbClr val="355E8F"/>
                </a:solidFill>
                <a:uFillTx/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marR="0" indent="4572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it-IT" sz="2400" dirty="0"/>
              <a:t>Safety 361°: </a:t>
            </a:r>
            <a:r>
              <a:rPr lang="it-IT" sz="2400" dirty="0" smtClean="0"/>
              <a:t>es. il </a:t>
            </a:r>
            <a:r>
              <a:rPr lang="it-IT" sz="2400" dirty="0"/>
              <a:t>Vigile che vigila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C14DBAF-6FF3-4DE5-9868-D4A5A355D9DB}"/>
              </a:ext>
            </a:extLst>
          </p:cNvPr>
          <p:cNvSpPr txBox="1"/>
          <p:nvPr/>
        </p:nvSpPr>
        <p:spPr>
          <a:xfrm>
            <a:off x="124692" y="806159"/>
            <a:ext cx="8168741" cy="36009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it-IT" sz="1300" dirty="0"/>
              <a:t>Se avete un ruolo apicale, entrando in un reparto produttivo, spesso vedete micro-macro cambiamenti di comportamento da parte dei lavoratori come, ad es: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incremento ritmo produttivo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interruzione di conversazioni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probabile maggiore attenzione alla Qualità/Sicurezza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etc.</a:t>
            </a:r>
          </a:p>
          <a:p>
            <a:pPr algn="just"/>
            <a:endParaRPr lang="it-IT" sz="1300" dirty="0"/>
          </a:p>
          <a:p>
            <a:pPr algn="just"/>
            <a:r>
              <a:rPr lang="it-IT" sz="1300" dirty="0"/>
              <a:t>Ma, se dopo 5 minuti decidete di ritornare in dietro troverete, probabilmente, i precedenti comportamenti: </a:t>
            </a:r>
            <a:r>
              <a:rPr lang="it-IT" sz="2800" b="1" dirty="0"/>
              <a:t>perché?</a:t>
            </a:r>
          </a:p>
          <a:p>
            <a:pPr algn="just"/>
            <a:endParaRPr lang="it-IT" sz="1300" dirty="0"/>
          </a:p>
          <a:p>
            <a:pPr algn="just"/>
            <a:r>
              <a:rPr lang="it-IT" sz="1300" dirty="0"/>
              <a:t>Siamo in presenza della classica modifica temporanea del comportamento per il Vigile che controlla: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Vigile presente: incrementa il rispetto delle regole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Vigile assente: regredisce il rispetto delle regole</a:t>
            </a:r>
          </a:p>
          <a:p>
            <a:pPr algn="just"/>
            <a:r>
              <a:rPr lang="it-IT" sz="1300" dirty="0"/>
              <a:t>…metodo poco utile</a:t>
            </a:r>
          </a:p>
          <a:p>
            <a:pPr algn="just"/>
            <a:endParaRPr lang="it-IT" sz="1300" dirty="0"/>
          </a:p>
          <a:p>
            <a:pPr algn="ctr"/>
            <a:r>
              <a:rPr lang="it-IT" b="1" dirty="0"/>
              <a:t>Il Vigile/controllore può essere presente 24h su 24h in ogni luogo dell’azienda?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E9963B02-39C5-4E3C-B64C-2E2079FB4FF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4</a:t>
            </a:fld>
            <a:endParaRPr lang="it-IT"/>
          </a:p>
        </p:txBody>
      </p:sp>
      <p:pic>
        <p:nvPicPr>
          <p:cNvPr id="6" name="Immagine 5" descr="Immagine che contiene testo&#10;&#10;Descrizione generata automaticamente"/>
          <p:cNvPicPr/>
          <p:nvPr/>
        </p:nvPicPr>
        <p:blipFill rotWithShape="1">
          <a:blip r:embed="rId2"/>
          <a:srcRect l="30028" t="37491" r="51234" b="30314"/>
          <a:stretch/>
        </p:blipFill>
        <p:spPr bwMode="auto">
          <a:xfrm>
            <a:off x="8244408" y="123478"/>
            <a:ext cx="655336" cy="6480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itolo Presentazione"/>
          <p:cNvSpPr txBox="1"/>
          <p:nvPr/>
        </p:nvSpPr>
        <p:spPr>
          <a:xfrm rot="5400000">
            <a:off x="7047043" y="2124826"/>
            <a:ext cx="3050066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 algn="just"/>
            <a:r>
              <a:rPr lang="it-IT" sz="7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Il presente materiale e l’intero Sistema Safety 361° sono proprietà intellettuale di </a:t>
            </a:r>
            <a:r>
              <a:rPr lang="it-IT" sz="700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Falino</a:t>
            </a:r>
            <a:r>
              <a:rPr lang="it-IT" sz="7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 Fabio. Ne è vietata la copia/diffusione anche parziale senza esplicita autorizzazione. Ogni utilizzo scorretto verrà perseguito secondo i termini di Legge</a:t>
            </a:r>
            <a:endParaRPr sz="700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727086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04B0EA01-CCF1-464A-915B-73CB9C77D4A4}"/>
              </a:ext>
            </a:extLst>
          </p:cNvPr>
          <p:cNvCxnSpPr/>
          <p:nvPr/>
        </p:nvCxnSpPr>
        <p:spPr>
          <a:xfrm>
            <a:off x="35496" y="699542"/>
            <a:ext cx="82809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ABOUT US">
            <a:extLst>
              <a:ext uri="{FF2B5EF4-FFF2-40B4-BE49-F238E27FC236}">
                <a16:creationId xmlns:a16="http://schemas.microsoft.com/office/drawing/2014/main" id="{7DBCA98A-8CC8-4CD2-86E6-ED8525EC4697}"/>
              </a:ext>
            </a:extLst>
          </p:cNvPr>
          <p:cNvSpPr txBox="1">
            <a:spLocks/>
          </p:cNvSpPr>
          <p:nvPr/>
        </p:nvSpPr>
        <p:spPr>
          <a:xfrm>
            <a:off x="96467" y="214434"/>
            <a:ext cx="7283845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0" marR="0" indent="0" algn="l" defTabSz="667512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44" b="0" i="0" u="none" strike="noStrike" cap="none" spc="0" baseline="0">
                <a:solidFill>
                  <a:srgbClr val="355E8F"/>
                </a:solidFill>
                <a:uFillTx/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marR="0" indent="4572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it-IT" sz="2400" dirty="0"/>
              <a:t>Safety 361°: </a:t>
            </a:r>
            <a:r>
              <a:rPr lang="it-IT" sz="2400" dirty="0" smtClean="0"/>
              <a:t>es. contestazioni disciplinari</a:t>
            </a:r>
            <a:endParaRPr lang="it-IT" sz="24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C14DBAF-6FF3-4DE5-9868-D4A5A355D9DB}"/>
              </a:ext>
            </a:extLst>
          </p:cNvPr>
          <p:cNvSpPr txBox="1"/>
          <p:nvPr/>
        </p:nvSpPr>
        <p:spPr>
          <a:xfrm>
            <a:off x="124692" y="806159"/>
            <a:ext cx="8168741" cy="38933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it-IT" sz="1300" b="1" dirty="0">
                <a:ea typeface="Calibri" panose="020F0502020204030204" pitchFamily="34" charset="0"/>
                <a:cs typeface="Calibri,Bold"/>
              </a:rPr>
              <a:t>Facciamo un altro esempio (esasperando l’esempio)</a:t>
            </a:r>
          </a:p>
          <a:p>
            <a:pPr algn="just"/>
            <a:endParaRPr lang="it-IT" sz="1300" dirty="0"/>
          </a:p>
          <a:p>
            <a:pPr algn="just"/>
            <a:r>
              <a:rPr lang="it-IT" sz="1300" dirty="0"/>
              <a:t>Ogni volta che un lavoratore commette un’azione impropria ED IO SONO PRESENTE intraprendo l’iter disciplinare fino all’emissione di un provvedimento che giunga all’erogazione della sanzione/pena più alta possibile</a:t>
            </a:r>
          </a:p>
          <a:p>
            <a:pPr algn="just"/>
            <a:endParaRPr lang="it-IT" sz="1300" dirty="0"/>
          </a:p>
          <a:p>
            <a:pPr algn="just"/>
            <a:r>
              <a:rPr lang="it-IT" sz="1300" dirty="0"/>
              <a:t>Più trasgredisce più contesto e punisco</a:t>
            </a:r>
          </a:p>
          <a:p>
            <a:pPr algn="just"/>
            <a:endParaRPr lang="it-IT" sz="13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Quale è il rapporto tra me ed il lavoratore?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Che probabilità ho che il lavoratore, CON ME PRESENTE, riduca i suoi comportamenti anomali?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Che probabilità ho che, CON ME ASSENTE, riduca i suoi comportamenti anomali?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300" dirty="0"/>
          </a:p>
          <a:p>
            <a:pPr algn="just"/>
            <a:r>
              <a:rPr lang="it-IT" sz="1300" dirty="0"/>
              <a:t>Quante volte abbiamo tentato con le lettere di richiamo? Risultato nel tempo? Si è modificato il comportamento perché compreso e metabolizzato il rischio e acquisita consapevolezza?</a:t>
            </a:r>
          </a:p>
          <a:p>
            <a:pPr algn="just"/>
            <a:endParaRPr lang="it-IT" sz="1300" dirty="0"/>
          </a:p>
          <a:p>
            <a:pPr algn="just"/>
            <a:r>
              <a:rPr lang="it-IT" sz="1300" dirty="0"/>
              <a:t>In genere, dopo una lettera di richiamo, vi è una reazione di ostilità interiorizzata o esteriorizzata ed il lavoratore, poche volte comprende ed evolve il comportamento</a:t>
            </a:r>
          </a:p>
          <a:p>
            <a:pPr algn="just"/>
            <a:endParaRPr lang="it-IT" sz="1300" dirty="0"/>
          </a:p>
          <a:p>
            <a:pPr algn="just"/>
            <a:r>
              <a:rPr lang="it-IT" sz="1300" dirty="0"/>
              <a:t>Non dico che le contestazioni disciplinari siano inutili/non necessarie (soprattutto sotto il punto di vista del Diritto e della dimostrazione di aver sorvegliato ed agito in ambito Sicurezza-Ambiente). Ma il lavoratore è cambiato??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E9963B02-39C5-4E3C-B64C-2E2079FB4FF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5</a:t>
            </a:fld>
            <a:endParaRPr lang="it-IT"/>
          </a:p>
        </p:txBody>
      </p:sp>
      <p:pic>
        <p:nvPicPr>
          <p:cNvPr id="6" name="Immagine 5" descr="Immagine che contiene testo&#10;&#10;Descrizione generata automaticamente"/>
          <p:cNvPicPr/>
          <p:nvPr/>
        </p:nvPicPr>
        <p:blipFill rotWithShape="1">
          <a:blip r:embed="rId3"/>
          <a:srcRect l="30028" t="37491" r="51234" b="30314"/>
          <a:stretch/>
        </p:blipFill>
        <p:spPr bwMode="auto">
          <a:xfrm>
            <a:off x="8244408" y="123478"/>
            <a:ext cx="655336" cy="6480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itolo Presentazione"/>
          <p:cNvSpPr txBox="1"/>
          <p:nvPr/>
        </p:nvSpPr>
        <p:spPr>
          <a:xfrm rot="5400000">
            <a:off x="7047043" y="2124826"/>
            <a:ext cx="3050066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 algn="just"/>
            <a:r>
              <a:rPr lang="it-IT" sz="7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Il presente materiale e l’intero Sistema Safety 361° sono proprietà intellettuale di </a:t>
            </a:r>
            <a:r>
              <a:rPr lang="it-IT" sz="700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Falino</a:t>
            </a:r>
            <a:r>
              <a:rPr lang="it-IT" sz="7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 Fabio. Ne è vietata la copia/diffusione anche parziale senza esplicita autorizzazione. Ogni utilizzo scorretto verrà perseguito secondo i termini di Legge</a:t>
            </a:r>
            <a:endParaRPr sz="700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00643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04B0EA01-CCF1-464A-915B-73CB9C77D4A4}"/>
              </a:ext>
            </a:extLst>
          </p:cNvPr>
          <p:cNvCxnSpPr/>
          <p:nvPr/>
        </p:nvCxnSpPr>
        <p:spPr>
          <a:xfrm>
            <a:off x="35496" y="699542"/>
            <a:ext cx="82809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ABOUT US">
            <a:extLst>
              <a:ext uri="{FF2B5EF4-FFF2-40B4-BE49-F238E27FC236}">
                <a16:creationId xmlns:a16="http://schemas.microsoft.com/office/drawing/2014/main" id="{7DBCA98A-8CC8-4CD2-86E6-ED8525EC4697}"/>
              </a:ext>
            </a:extLst>
          </p:cNvPr>
          <p:cNvSpPr txBox="1">
            <a:spLocks/>
          </p:cNvSpPr>
          <p:nvPr/>
        </p:nvSpPr>
        <p:spPr>
          <a:xfrm>
            <a:off x="96467" y="214434"/>
            <a:ext cx="8219949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0" marR="0" indent="0" algn="l" defTabSz="667512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44" b="0" i="0" u="none" strike="noStrike" cap="none" spc="0" baseline="0">
                <a:solidFill>
                  <a:srgbClr val="355E8F"/>
                </a:solidFill>
                <a:uFillTx/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marR="0" indent="4572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it-IT" sz="2400" dirty="0"/>
              <a:t>Safety 361°: se ti fai male è un problema tuo o mio?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C14DBAF-6FF3-4DE5-9868-D4A5A355D9DB}"/>
              </a:ext>
            </a:extLst>
          </p:cNvPr>
          <p:cNvSpPr txBox="1"/>
          <p:nvPr/>
        </p:nvSpPr>
        <p:spPr>
          <a:xfrm>
            <a:off x="133845" y="752851"/>
            <a:ext cx="8168741" cy="42934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it-IT" sz="1300" b="1" dirty="0"/>
              <a:t>Ragioniamo un attimo insieme: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t-IT" sz="1300" dirty="0"/>
              <a:t>se qualcuno graffia la mia auto ti arrabbi?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t-IT" sz="1300" dirty="0"/>
              <a:t>e se qualcuno graffia l'auto di un tuo amico ti arrabbi?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t-IT" sz="1300" dirty="0"/>
              <a:t>ma se, invece, qualcuno graffia la tua auto???</a:t>
            </a:r>
          </a:p>
          <a:p>
            <a:pPr algn="just"/>
            <a:r>
              <a:rPr lang="it-IT" sz="1300" dirty="0"/>
              <a:t>Cosa cambia tra le tre situazioni?</a:t>
            </a:r>
          </a:p>
          <a:p>
            <a:pPr algn="just"/>
            <a:r>
              <a:rPr lang="it-IT" sz="1300" dirty="0"/>
              <a:t> </a:t>
            </a:r>
          </a:p>
          <a:p>
            <a:pPr algn="just"/>
            <a:r>
              <a:rPr lang="it-IT" sz="1300" b="1" dirty="0"/>
              <a:t>Così, nella realtà, è la Sicurezza: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t-IT" sz="1300" dirty="0"/>
              <a:t>se un collega NON CREDE nella Sicurezza ti arrabbi?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t-IT" sz="1300" dirty="0"/>
              <a:t>se un collega NON CREDE nella Sicurezza e si fa male ti arrabbi?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t-IT" sz="1300" dirty="0"/>
              <a:t>ma se un collega NON CREDE nella Sicurezza e lavora al tuo fianco rischiando di far male anche a te??? Ma come fai a capire se chi ti lavora vicino CREDE O NON CREDE nella Sicurezza?</a:t>
            </a:r>
          </a:p>
          <a:p>
            <a:pPr algn="just"/>
            <a:r>
              <a:rPr lang="it-IT" sz="1300" dirty="0"/>
              <a:t> </a:t>
            </a:r>
          </a:p>
          <a:p>
            <a:pPr algn="just"/>
            <a:r>
              <a:rPr lang="it-IT" sz="1300" b="1" dirty="0"/>
              <a:t>Invece, con </a:t>
            </a:r>
            <a:r>
              <a:rPr lang="it-IT" sz="1300" b="1" dirty="0" err="1"/>
              <a:t>Safety</a:t>
            </a:r>
            <a:r>
              <a:rPr lang="it-IT" sz="1300" b="1" dirty="0"/>
              <a:t> 361°:</a:t>
            </a:r>
          </a:p>
          <a:p>
            <a:pPr marL="342900" indent="-342900" algn="just">
              <a:buFont typeface="+mj-lt"/>
              <a:buAutoNum type="alphaUcPeriod"/>
            </a:pPr>
            <a:r>
              <a:rPr lang="it-IT" sz="1300" dirty="0"/>
              <a:t>SAI e VEDI chiaramente che un collega DELIBERATAMENTE MOSTRA di </a:t>
            </a:r>
            <a:r>
              <a:rPr lang="it-IT" sz="1300" dirty="0" smtClean="0"/>
              <a:t>non</a:t>
            </a:r>
            <a:r>
              <a:rPr lang="it-IT" sz="1300" dirty="0"/>
              <a:t> </a:t>
            </a:r>
            <a:r>
              <a:rPr lang="it-IT" sz="1300" dirty="0" smtClean="0"/>
              <a:t>aderire </a:t>
            </a:r>
            <a:r>
              <a:rPr lang="it-IT" sz="1300" dirty="0"/>
              <a:t>alla Sicurezza </a:t>
            </a:r>
            <a:r>
              <a:rPr lang="it-IT" sz="1300" dirty="0" err="1" smtClean="0"/>
              <a:t>Safety</a:t>
            </a:r>
            <a:r>
              <a:rPr lang="it-IT" sz="1300" dirty="0" smtClean="0"/>
              <a:t> 361° o </a:t>
            </a:r>
            <a:r>
              <a:rPr lang="it-IT" sz="1300" dirty="0"/>
              <a:t>non è congruente tra quello che dice e quello che fa realmente. Inoltre, SE È VICINO A TE E RISCHIA DI FARTI MALE ..., PROBABILMENTE TI PREOCCUPI E TI ARRABBI. Quindi, lo lasci stare o cominci a chiedere a qualcuno di intervenire o di spostarlo?????? O intervieni tu dicendogli es. di allontanarsi o di stare attento?</a:t>
            </a:r>
          </a:p>
          <a:p>
            <a:pPr marL="342900" indent="-342900" algn="just">
              <a:buFont typeface="+mj-lt"/>
              <a:buAutoNum type="alphaUcPeriod"/>
            </a:pPr>
            <a:r>
              <a:rPr lang="it-IT" sz="1300" dirty="0"/>
              <a:t>il tuo collega va in giro come un "semaforo lampeggiante" mostrando visivamente a tutti quelli che lo vedono che NON CREDE nella Sicurezza. E come la gestisce emotivamente e cognitivamente?</a:t>
            </a:r>
          </a:p>
          <a:p>
            <a:pPr marL="342900" indent="-342900" algn="just">
              <a:buFont typeface="+mj-lt"/>
              <a:buAutoNum type="alphaUcPeriod"/>
            </a:pPr>
            <a:r>
              <a:rPr lang="it-IT" sz="1300" dirty="0"/>
              <a:t>il gruppo si autocontrolla ed autogestisce e basta "incanalare" le tematiche e le situazioni</a:t>
            </a:r>
          </a:p>
          <a:p>
            <a:pPr algn="just"/>
            <a:r>
              <a:rPr lang="it-IT" sz="1300" b="1" dirty="0"/>
              <a:t>Ecco altri tre punti di impattante ATTIVAZIONE e SPINTA cognitiva di </a:t>
            </a:r>
            <a:r>
              <a:rPr lang="it-IT" sz="1300" b="1" dirty="0" err="1"/>
              <a:t>Safety</a:t>
            </a:r>
            <a:r>
              <a:rPr lang="it-IT" sz="1300" b="1" dirty="0"/>
              <a:t> 361°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310DBBB-0075-48DF-BB0D-E3A03A33278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6</a:t>
            </a:fld>
            <a:endParaRPr lang="it-IT"/>
          </a:p>
        </p:txBody>
      </p:sp>
      <p:pic>
        <p:nvPicPr>
          <p:cNvPr id="6" name="Immagine 5" descr="Immagine che contiene testo&#10;&#10;Descrizione generata automaticamente"/>
          <p:cNvPicPr/>
          <p:nvPr/>
        </p:nvPicPr>
        <p:blipFill rotWithShape="1">
          <a:blip r:embed="rId2"/>
          <a:srcRect l="30028" t="37491" r="51234" b="30314"/>
          <a:stretch/>
        </p:blipFill>
        <p:spPr bwMode="auto">
          <a:xfrm>
            <a:off x="8244408" y="123478"/>
            <a:ext cx="655336" cy="6480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itolo Presentazione"/>
          <p:cNvSpPr txBox="1"/>
          <p:nvPr/>
        </p:nvSpPr>
        <p:spPr>
          <a:xfrm rot="5400000">
            <a:off x="7047043" y="2124826"/>
            <a:ext cx="3050066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 algn="just"/>
            <a:r>
              <a:rPr lang="it-IT" sz="7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Il presente materiale e l’intero Sistema Safety 361° sono proprietà intellettuale di </a:t>
            </a:r>
            <a:r>
              <a:rPr lang="it-IT" sz="700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Falino</a:t>
            </a:r>
            <a:r>
              <a:rPr lang="it-IT" sz="7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 Fabio. Ne è vietata la copia/diffusione anche parziale senza esplicita autorizzazione. Ogni utilizzo scorretto verrà perseguito secondo i termini di Legge</a:t>
            </a:r>
            <a:endParaRPr sz="700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364758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04B0EA01-CCF1-464A-915B-73CB9C77D4A4}"/>
              </a:ext>
            </a:extLst>
          </p:cNvPr>
          <p:cNvCxnSpPr/>
          <p:nvPr/>
        </p:nvCxnSpPr>
        <p:spPr>
          <a:xfrm>
            <a:off x="35496" y="699542"/>
            <a:ext cx="82809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ABOUT US">
            <a:extLst>
              <a:ext uri="{FF2B5EF4-FFF2-40B4-BE49-F238E27FC236}">
                <a16:creationId xmlns:a16="http://schemas.microsoft.com/office/drawing/2014/main" id="{7DBCA98A-8CC8-4CD2-86E6-ED8525EC4697}"/>
              </a:ext>
            </a:extLst>
          </p:cNvPr>
          <p:cNvSpPr txBox="1">
            <a:spLocks/>
          </p:cNvSpPr>
          <p:nvPr/>
        </p:nvSpPr>
        <p:spPr>
          <a:xfrm>
            <a:off x="96467" y="214434"/>
            <a:ext cx="8219949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0" marR="0" indent="0" algn="l" defTabSz="667512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44" b="0" i="0" u="none" strike="noStrike" cap="none" spc="0" baseline="0">
                <a:solidFill>
                  <a:srgbClr val="355E8F"/>
                </a:solidFill>
                <a:uFillTx/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marR="0" indent="4572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it-IT" sz="2400" dirty="0"/>
              <a:t>Safety 361°: perché "stratificare" i lavoratori in sotto-gruppi?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C14DBAF-6FF3-4DE5-9868-D4A5A355D9DB}"/>
              </a:ext>
            </a:extLst>
          </p:cNvPr>
          <p:cNvSpPr txBox="1"/>
          <p:nvPr/>
        </p:nvSpPr>
        <p:spPr>
          <a:xfrm>
            <a:off x="124692" y="806159"/>
            <a:ext cx="8168741" cy="32932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endParaRPr lang="it-IT" sz="1300" b="1" dirty="0"/>
          </a:p>
          <a:p>
            <a:pPr algn="just"/>
            <a:r>
              <a:rPr lang="it-IT" sz="1300" b="1" dirty="0"/>
              <a:t>Perché stratificare i lavoratori:</a:t>
            </a:r>
          </a:p>
          <a:p>
            <a:pPr algn="just"/>
            <a:endParaRPr lang="it-IT" sz="1300" b="1" i="0" u="none" strike="noStrike" dirty="0">
              <a:solidFill>
                <a:srgbClr val="000000"/>
              </a:solidFill>
              <a:effectLst/>
            </a:endParaRPr>
          </a:p>
          <a:p>
            <a:pPr algn="just"/>
            <a:r>
              <a:rPr lang="it-IT" sz="1300" dirty="0"/>
              <a:t>Avere davanti una platea di lavoratori e trattarli tutti in maniera similare e contemporaneamente è lesivo per il risultato. Perché?: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300" dirty="0"/>
              <a:t>nel gruppo ognuno si auto-protegge ed auto-confonde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300" dirty="0"/>
              <a:t>vi è una maggiore inerzia sia di inizio che di fine azione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300" dirty="0"/>
              <a:t>chi gestisce il progetto non è in grado di identificare in maniera oggettiva su chi focalizzare l’attenzione</a:t>
            </a:r>
          </a:p>
          <a:p>
            <a:pPr algn="just"/>
            <a:endParaRPr lang="it-IT" sz="1300" dirty="0"/>
          </a:p>
          <a:p>
            <a:pPr algn="just"/>
            <a:r>
              <a:rPr lang="it-IT" sz="1300" dirty="0"/>
              <a:t>Se il gruppo non viene stratificato si potrebbero fare azioni trasversali similari per tutti</a:t>
            </a:r>
          </a:p>
          <a:p>
            <a:pPr algn="just"/>
            <a:endParaRPr lang="it-IT" sz="1300" dirty="0"/>
          </a:p>
          <a:p>
            <a:pPr algn="just"/>
            <a:r>
              <a:rPr lang="it-IT" sz="1300" dirty="0" err="1"/>
              <a:t>Safety</a:t>
            </a:r>
            <a:r>
              <a:rPr lang="it-IT" sz="1300" dirty="0"/>
              <a:t> 361° ha lo stesso concetto di un "medicinale". Se stratifichi le aree di necessità medica, hai la possibilità di somministrare le cure ed essere maggiormente: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pertinente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veloce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economico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310DBBB-0075-48DF-BB0D-E3A03A33278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7</a:t>
            </a:fld>
            <a:endParaRPr lang="it-IT"/>
          </a:p>
        </p:txBody>
      </p:sp>
      <p:pic>
        <p:nvPicPr>
          <p:cNvPr id="6" name="Immagine 5" descr="Immagine che contiene testo&#10;&#10;Descrizione generata automaticamente"/>
          <p:cNvPicPr/>
          <p:nvPr/>
        </p:nvPicPr>
        <p:blipFill rotWithShape="1">
          <a:blip r:embed="rId2"/>
          <a:srcRect l="30028" t="37491" r="51234" b="30314"/>
          <a:stretch/>
        </p:blipFill>
        <p:spPr bwMode="auto">
          <a:xfrm>
            <a:off x="8244408" y="123478"/>
            <a:ext cx="655336" cy="6480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itolo Presentazione"/>
          <p:cNvSpPr txBox="1"/>
          <p:nvPr/>
        </p:nvSpPr>
        <p:spPr>
          <a:xfrm rot="5400000">
            <a:off x="7047043" y="2124826"/>
            <a:ext cx="3050066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 algn="just"/>
            <a:r>
              <a:rPr lang="it-IT" sz="7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Il presente materiale e l’intero Sistema Safety 361° sono proprietà intellettuale di </a:t>
            </a:r>
            <a:r>
              <a:rPr lang="it-IT" sz="700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Falino</a:t>
            </a:r>
            <a:r>
              <a:rPr lang="it-IT" sz="7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 Fabio. Ne è vietata la copia/diffusione anche parziale senza esplicita autorizzazione. Ogni utilizzo scorretto verrà perseguito secondo i termini di Legge</a:t>
            </a:r>
            <a:endParaRPr sz="700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591717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04B0EA01-CCF1-464A-915B-73CB9C77D4A4}"/>
              </a:ext>
            </a:extLst>
          </p:cNvPr>
          <p:cNvCxnSpPr/>
          <p:nvPr/>
        </p:nvCxnSpPr>
        <p:spPr>
          <a:xfrm>
            <a:off x="35496" y="699542"/>
            <a:ext cx="82809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ABOUT US">
            <a:extLst>
              <a:ext uri="{FF2B5EF4-FFF2-40B4-BE49-F238E27FC236}">
                <a16:creationId xmlns:a16="http://schemas.microsoft.com/office/drawing/2014/main" id="{7DBCA98A-8CC8-4CD2-86E6-ED8525EC4697}"/>
              </a:ext>
            </a:extLst>
          </p:cNvPr>
          <p:cNvSpPr txBox="1">
            <a:spLocks/>
          </p:cNvSpPr>
          <p:nvPr/>
        </p:nvSpPr>
        <p:spPr>
          <a:xfrm>
            <a:off x="96467" y="214434"/>
            <a:ext cx="7283845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0" marR="0" indent="0" algn="l" defTabSz="667512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44" b="0" i="0" u="none" strike="noStrike" cap="none" spc="0" baseline="0">
                <a:solidFill>
                  <a:srgbClr val="355E8F"/>
                </a:solidFill>
                <a:uFillTx/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marR="0" indent="4572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it-IT" sz="2400" dirty="0"/>
              <a:t>Safety 361°: abstract schema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C14DBAF-6FF3-4DE5-9868-D4A5A355D9DB}"/>
              </a:ext>
            </a:extLst>
          </p:cNvPr>
          <p:cNvSpPr txBox="1"/>
          <p:nvPr/>
        </p:nvSpPr>
        <p:spPr>
          <a:xfrm>
            <a:off x="124692" y="806159"/>
            <a:ext cx="8168741" cy="38933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it-IT" sz="1300" b="1" dirty="0"/>
              <a:t>Una impostazione emotivamente visual. Questo serve anche per: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creare un ambiente coinvolgente dove i lavoratori sono attivamente all’interno del progetto e non parte esterna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creare un sistema cognitivo ed emotivo di auto-controllo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continuare a stratificare tutti gli attori in sotto-gruppi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iniziare a gestire la transizione dei lavoratori dai sotto-gruppi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/>
              <a:t>evitare squadre o sistemi di controllo perché i sotto-gruppi si autoalimentano ed autocontrollano</a:t>
            </a:r>
          </a:p>
          <a:p>
            <a:pPr algn="just"/>
            <a:endParaRPr lang="it-IT" sz="1300" dirty="0"/>
          </a:p>
          <a:p>
            <a:pPr algn="just"/>
            <a:endParaRPr lang="it-IT" sz="1300" dirty="0"/>
          </a:p>
          <a:p>
            <a:pPr algn="just"/>
            <a:r>
              <a:rPr lang="it-IT" sz="1300" dirty="0"/>
              <a:t>Il metodo visual, le azioni di gruppo, la stratificazione, il cartellino al petto, le azioni a spirale servono per agevolare la maturazione cognitiva di qualche lavoratore</a:t>
            </a:r>
          </a:p>
          <a:p>
            <a:pPr algn="just"/>
            <a:r>
              <a:rPr lang="it-IT" sz="1300" dirty="0"/>
              <a:t>Da quel momento, quel singolo lavoratore, ha molta meno necessità di essere controllato perché opera in maniera sicura per suo interesse personale e non per interesse del contesto o per vincoli/leggi/controlli/punizioni/ricompense </a:t>
            </a:r>
          </a:p>
          <a:p>
            <a:pPr algn="just"/>
            <a:endParaRPr lang="it-IT" sz="1300" dirty="0"/>
          </a:p>
          <a:p>
            <a:pPr algn="just"/>
            <a:r>
              <a:rPr lang="it-IT" sz="1300" dirty="0"/>
              <a:t>L’azienda, quindi, può dedicare maggiore attenzione alla popolazione lavorativa che appartiene agli altri sotto-gruppi di lavoratori stratificati dal Sistema. Questo porta ad essere mirati e calibrati nelle azioni. Ben diverso sotto il punto di vista dell’organizzazione, dei costi e delle energie,  sarebbe procedere con azioni uguali per tutti e monitorarne i risultati</a:t>
            </a:r>
          </a:p>
          <a:p>
            <a:pPr algn="just"/>
            <a:endParaRPr lang="it-IT" sz="1300" dirty="0"/>
          </a:p>
          <a:p>
            <a:pPr algn="just"/>
            <a:r>
              <a:rPr lang="it-IT" sz="1300" dirty="0"/>
              <a:t>Viene, quindi, agevolato un processo bottom-up della presa di coscienza delle tematiche Sicurezza-Ambiente</a:t>
            </a:r>
            <a:endParaRPr lang="it-IT" sz="1300" dirty="0">
              <a:highlight>
                <a:srgbClr val="FFFF00"/>
              </a:highlight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05C1DB-D964-453F-B146-2E27EA490F3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8</a:t>
            </a:fld>
            <a:endParaRPr lang="it-IT"/>
          </a:p>
        </p:txBody>
      </p:sp>
      <p:pic>
        <p:nvPicPr>
          <p:cNvPr id="6" name="Immagine 5" descr="Immagine che contiene testo&#10;&#10;Descrizione generata automaticamente"/>
          <p:cNvPicPr/>
          <p:nvPr/>
        </p:nvPicPr>
        <p:blipFill rotWithShape="1">
          <a:blip r:embed="rId2"/>
          <a:srcRect l="30028" t="37491" r="51234" b="30314"/>
          <a:stretch/>
        </p:blipFill>
        <p:spPr bwMode="auto">
          <a:xfrm>
            <a:off x="8244408" y="123478"/>
            <a:ext cx="655336" cy="6480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itolo Presentazione"/>
          <p:cNvSpPr txBox="1"/>
          <p:nvPr/>
        </p:nvSpPr>
        <p:spPr>
          <a:xfrm rot="5400000">
            <a:off x="7047043" y="2124826"/>
            <a:ext cx="3050066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 algn="just"/>
            <a:r>
              <a:rPr lang="it-IT" sz="7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Il presente materiale e l’intero Sistema Safety 361° sono proprietà intellettuale di </a:t>
            </a:r>
            <a:r>
              <a:rPr lang="it-IT" sz="700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Falino</a:t>
            </a:r>
            <a:r>
              <a:rPr lang="it-IT" sz="7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 Fabio. Ne è vietata la copia/diffusione anche parziale senza esplicita autorizzazione. Ogni utilizzo scorretto verrà perseguito secondo i termini di Legge</a:t>
            </a:r>
            <a:endParaRPr sz="700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496046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04B0EA01-CCF1-464A-915B-73CB9C77D4A4}"/>
              </a:ext>
            </a:extLst>
          </p:cNvPr>
          <p:cNvCxnSpPr/>
          <p:nvPr/>
        </p:nvCxnSpPr>
        <p:spPr>
          <a:xfrm>
            <a:off x="35496" y="699542"/>
            <a:ext cx="82809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ABOUT US">
            <a:extLst>
              <a:ext uri="{FF2B5EF4-FFF2-40B4-BE49-F238E27FC236}">
                <a16:creationId xmlns:a16="http://schemas.microsoft.com/office/drawing/2014/main" id="{7DBCA98A-8CC8-4CD2-86E6-ED8525EC4697}"/>
              </a:ext>
            </a:extLst>
          </p:cNvPr>
          <p:cNvSpPr txBox="1">
            <a:spLocks/>
          </p:cNvSpPr>
          <p:nvPr/>
        </p:nvSpPr>
        <p:spPr>
          <a:xfrm>
            <a:off x="96467" y="214434"/>
            <a:ext cx="7283845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0" marR="0" indent="0" algn="l" defTabSz="667512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44" b="0" i="0" u="none" strike="noStrike" cap="none" spc="0" baseline="0">
                <a:solidFill>
                  <a:srgbClr val="355E8F"/>
                </a:solidFill>
                <a:uFillTx/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marR="0" indent="4572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it-IT" sz="2400" dirty="0"/>
              <a:t>Safety 361°: tempi di implementazione e semplicità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C14DBAF-6FF3-4DE5-9868-D4A5A355D9DB}"/>
              </a:ext>
            </a:extLst>
          </p:cNvPr>
          <p:cNvSpPr txBox="1"/>
          <p:nvPr/>
        </p:nvSpPr>
        <p:spPr>
          <a:xfrm>
            <a:off x="124692" y="806159"/>
            <a:ext cx="8168741" cy="42934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b="1" dirty="0"/>
              <a:t>Tempi:</a:t>
            </a:r>
          </a:p>
          <a:p>
            <a:pPr algn="just"/>
            <a:r>
              <a:rPr lang="it-IT" sz="1300" dirty="0"/>
              <a:t>I tempi di implementazione congrui sono di 6 mesi per ogni ciclo. Il progetto potrebbe essere compresso anche in 3 mesi ma con il rischio che le singole fasi non vengano ben </a:t>
            </a:r>
            <a:r>
              <a:rPr lang="it-IT" sz="1300" dirty="0" smtClean="0"/>
              <a:t>metabolizzate. Terminato un ciclo si riparte da capo.</a:t>
            </a:r>
            <a:endParaRPr lang="it-IT" sz="1300" dirty="0"/>
          </a:p>
          <a:p>
            <a:pPr algn="just"/>
            <a:r>
              <a:rPr lang="it-IT" sz="1300" dirty="0"/>
              <a:t>Il progetto ha, quindi, un percorso a "spirale stringente" o a "pitone" che ripropone ciclicamente le stesse fasi fino a completa gestione dell’intero gruppo interessato e diventa un normale Sistema da aggiungere in parallelo ad altri eventualmente presenti. Il Sistema potrebbe essere applicato, ad es. fino a quando tutti non diventino cognitivamente evoluti sotto il punto di vista Sicurezza-Ambiente</a:t>
            </a:r>
            <a:endParaRPr lang="it-IT" sz="1300" dirty="0">
              <a:highlight>
                <a:srgbClr val="FFFF00"/>
              </a:highlight>
            </a:endParaRPr>
          </a:p>
          <a:p>
            <a:pPr algn="just"/>
            <a:endParaRPr lang="it-IT" sz="13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b="1" dirty="0"/>
              <a:t>Semplicità:</a:t>
            </a:r>
          </a:p>
          <a:p>
            <a:pPr algn="just"/>
            <a:r>
              <a:rPr lang="it-IT" sz="1300" dirty="0"/>
              <a:t>Safety 361° è estremamente facile da implementare e comprensibile anche alle persone meno evolute sotto il punto di vista culturale</a:t>
            </a:r>
          </a:p>
          <a:p>
            <a:pPr algn="just"/>
            <a:r>
              <a:rPr lang="it-IT" sz="1300" dirty="0"/>
              <a:t>I passaggi sono chiari e definiti ed è stato impostato con lo scopo di essere utilizzabile anche in contesti poco propensi ad implementare strumenti articolati</a:t>
            </a:r>
          </a:p>
          <a:p>
            <a:pPr algn="just"/>
            <a:endParaRPr lang="it-IT" sz="13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b="1" dirty="0"/>
              <a:t>Forza lavoro interessata:</a:t>
            </a:r>
          </a:p>
          <a:p>
            <a:pPr algn="just"/>
            <a:r>
              <a:rPr lang="it-IT" sz="1300" dirty="0"/>
              <a:t>Il Sistema ha il vantaggio di dover essere gestito con pochissime ore di attività extra in quanto è impostabile in formato plug-in dove gran parte delle attività sono gestite dai lavoratori che partecipano a </a:t>
            </a:r>
            <a:r>
              <a:rPr lang="it-IT" sz="1300" dirty="0" err="1"/>
              <a:t>Safety</a:t>
            </a:r>
            <a:r>
              <a:rPr lang="it-IT" sz="1300" dirty="0"/>
              <a:t> 361°</a:t>
            </a:r>
          </a:p>
          <a:p>
            <a:pPr algn="just"/>
            <a:endParaRPr lang="it-IT" sz="13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b="1" dirty="0"/>
              <a:t>Dimensione massima-minima delle aziende che possono applicare </a:t>
            </a:r>
            <a:r>
              <a:rPr lang="it-IT" sz="1300" b="1" dirty="0" err="1"/>
              <a:t>Safety</a:t>
            </a:r>
            <a:r>
              <a:rPr lang="it-IT" sz="1300" b="1" dirty="0"/>
              <a:t> 361°:</a:t>
            </a:r>
          </a:p>
          <a:p>
            <a:pPr algn="just"/>
            <a:r>
              <a:rPr lang="it-IT" sz="1300" dirty="0"/>
              <a:t>Dividendo le aziende in gruppi, si ritiene non vi sia una grandezza massima delle aziende. Per quanto riguarda, invece, la grandezza minima, il Sistema può essere applicato anche a partire da micro-aziende di 3-5 persone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2DEDDE1-572B-4E3A-B491-DA8CF0654FE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9</a:t>
            </a:fld>
            <a:endParaRPr lang="it-IT"/>
          </a:p>
        </p:txBody>
      </p:sp>
      <p:pic>
        <p:nvPicPr>
          <p:cNvPr id="6" name="Immagine 5" descr="Immagine che contiene testo&#10;&#10;Descrizione generata automaticamente"/>
          <p:cNvPicPr/>
          <p:nvPr/>
        </p:nvPicPr>
        <p:blipFill rotWithShape="1">
          <a:blip r:embed="rId2"/>
          <a:srcRect l="30028" t="37491" r="51234" b="30314"/>
          <a:stretch/>
        </p:blipFill>
        <p:spPr bwMode="auto">
          <a:xfrm>
            <a:off x="8244408" y="123478"/>
            <a:ext cx="655336" cy="6480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itolo Presentazione"/>
          <p:cNvSpPr txBox="1"/>
          <p:nvPr/>
        </p:nvSpPr>
        <p:spPr>
          <a:xfrm rot="5400000">
            <a:off x="7047043" y="2124826"/>
            <a:ext cx="3050066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 algn="just"/>
            <a:r>
              <a:rPr lang="it-IT" sz="7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Il presente materiale e l’intero Sistema Safety 361° sono proprietà intellettuale di </a:t>
            </a:r>
            <a:r>
              <a:rPr lang="it-IT" sz="700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Falino</a:t>
            </a:r>
            <a:r>
              <a:rPr lang="it-IT" sz="7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 Fabio. Ne è vietata la copia/diffusione anche parziale senza esplicita autorizzazione. Ogni utilizzo scorretto verrà perseguito secondo i termini di Legge</a:t>
            </a:r>
            <a:endParaRPr sz="700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666493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04B0EA01-CCF1-464A-915B-73CB9C77D4A4}"/>
              </a:ext>
            </a:extLst>
          </p:cNvPr>
          <p:cNvCxnSpPr/>
          <p:nvPr/>
        </p:nvCxnSpPr>
        <p:spPr>
          <a:xfrm>
            <a:off x="35496" y="699542"/>
            <a:ext cx="82809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ABOUT US">
            <a:extLst>
              <a:ext uri="{FF2B5EF4-FFF2-40B4-BE49-F238E27FC236}">
                <a16:creationId xmlns:a16="http://schemas.microsoft.com/office/drawing/2014/main" id="{7DBCA98A-8CC8-4CD2-86E6-ED8525EC4697}"/>
              </a:ext>
            </a:extLst>
          </p:cNvPr>
          <p:cNvSpPr txBox="1">
            <a:spLocks/>
          </p:cNvSpPr>
          <p:nvPr/>
        </p:nvSpPr>
        <p:spPr>
          <a:xfrm>
            <a:off x="96467" y="214434"/>
            <a:ext cx="8326351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Autofit/>
          </a:bodyPr>
          <a:lstStyle>
            <a:lvl1pPr marL="0" marR="0" indent="0" algn="l" defTabSz="667512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44" b="0" i="0" u="none" strike="noStrike" cap="none" spc="0" baseline="0">
                <a:solidFill>
                  <a:srgbClr val="355E8F"/>
                </a:solidFill>
                <a:uFillTx/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marR="0" indent="4572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it-IT" sz="2400" dirty="0"/>
              <a:t>Safety 361°: meglio cambiarne meno ma </a:t>
            </a:r>
            <a:r>
              <a:rPr lang="it-IT" sz="2400" dirty="0" smtClean="0"/>
              <a:t>stabilmente</a:t>
            </a:r>
            <a:endParaRPr lang="it-IT" sz="24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C14DBAF-6FF3-4DE5-9868-D4A5A355D9DB}"/>
              </a:ext>
            </a:extLst>
          </p:cNvPr>
          <p:cNvSpPr txBox="1"/>
          <p:nvPr/>
        </p:nvSpPr>
        <p:spPr>
          <a:xfrm>
            <a:off x="124692" y="806159"/>
            <a:ext cx="8168741" cy="40626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it-IT" sz="1300" dirty="0"/>
              <a:t>Alcuni approcci cambiano il comportamento, ma spesso, lo cambiano temporaneamente fin quando l’approccio viene messo in atto o fin quando il lavoratore ha tempo e voglia di applicarlo</a:t>
            </a:r>
          </a:p>
          <a:p>
            <a:pPr algn="just"/>
            <a:endParaRPr lang="it-IT" sz="1300" dirty="0"/>
          </a:p>
          <a:p>
            <a:pPr algn="just"/>
            <a:r>
              <a:rPr lang="it-IT" sz="1300" b="1" dirty="0"/>
              <a:t>Safety 361°, per le persone che modificano il loro stadio cognitivo, evolve l’approccio mentale e, da quel momento, come un adolescente che cresce e vede la stessa cosa da un punto di vista differente, viene attuato un comportamento più sicuro perché interessa loro e non perché gli venga imposto</a:t>
            </a:r>
          </a:p>
          <a:p>
            <a:pPr algn="just"/>
            <a:endParaRPr lang="it-IT" sz="1300" dirty="0"/>
          </a:p>
          <a:p>
            <a:pPr algn="just"/>
            <a:r>
              <a:rPr lang="it-IT" sz="1300" dirty="0"/>
              <a:t>Chi progredisce nell’autocoscienza, poi, diventa indipendente nell’auto apprendimento, migliora i suoi gradi di attenzione e, se ne ha la possibilità (come posizione lavorativa o carattere personale), può aiutare anche chi gli è vicino</a:t>
            </a:r>
          </a:p>
          <a:p>
            <a:pPr algn="just"/>
            <a:endParaRPr lang="it-IT" sz="1300" dirty="0"/>
          </a:p>
          <a:p>
            <a:pPr algn="just"/>
            <a:r>
              <a:rPr lang="it-IT" sz="1300" b="1" dirty="0" err="1"/>
              <a:t>Safety</a:t>
            </a:r>
            <a:r>
              <a:rPr lang="it-IT" sz="1300" b="1" dirty="0"/>
              <a:t> 361°, una volta interiorizzato è automaticamente utile ovunque, inconsciamente, anche nella vita privata </a:t>
            </a:r>
            <a:r>
              <a:rPr lang="it-IT" sz="1300" b="1" dirty="0" err="1" smtClean="0"/>
              <a:t>extralavorativa</a:t>
            </a:r>
            <a:endParaRPr lang="it-IT" sz="1300" b="1" dirty="0" smtClean="0"/>
          </a:p>
          <a:p>
            <a:pPr algn="just"/>
            <a:endParaRPr lang="it-IT" sz="1300" b="1" dirty="0" smtClean="0"/>
          </a:p>
          <a:p>
            <a:pPr algn="just"/>
            <a:r>
              <a:rPr lang="it-IT" sz="1300" dirty="0"/>
              <a:t>Ricordiamo sempre che </a:t>
            </a:r>
            <a:r>
              <a:rPr lang="it-IT" sz="1300" dirty="0" smtClean="0"/>
              <a:t>un autolesionista </a:t>
            </a:r>
            <a:r>
              <a:rPr lang="it-IT" sz="1300" dirty="0"/>
              <a:t>non lo potremo mai controllare 24 ore su 24 per ogni movimento che fa. Solo se "deciderà" o comprenderà o riuscirà ad uscire dal suo stato o avrà gli strumenti anche cognitivi per uscirne, potremo essere più tranquilli che ridurrà la possibilità di auto-ledersi</a:t>
            </a:r>
          </a:p>
          <a:p>
            <a:pPr algn="just"/>
            <a:endParaRPr lang="it-IT" sz="1300" b="1" dirty="0"/>
          </a:p>
          <a:p>
            <a:pPr algn="just"/>
            <a:r>
              <a:rPr lang="it-IT" sz="2400" b="1" smtClean="0">
                <a:hlinkClick r:id="rId2"/>
              </a:rPr>
              <a:t>info@safety361.com</a:t>
            </a:r>
            <a:endParaRPr lang="it-IT" sz="1300" b="1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0A19537D-2290-4CD4-BFFB-38788C7896A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10</a:t>
            </a:fld>
            <a:endParaRPr lang="it-IT"/>
          </a:p>
        </p:txBody>
      </p:sp>
      <p:pic>
        <p:nvPicPr>
          <p:cNvPr id="6" name="Immagine 5" descr="Immagine che contiene testo&#10;&#10;Descrizione generata automaticamente"/>
          <p:cNvPicPr/>
          <p:nvPr/>
        </p:nvPicPr>
        <p:blipFill rotWithShape="1">
          <a:blip r:embed="rId3"/>
          <a:srcRect l="30028" t="37491" r="51234" b="30314"/>
          <a:stretch/>
        </p:blipFill>
        <p:spPr bwMode="auto">
          <a:xfrm>
            <a:off x="8244408" y="123478"/>
            <a:ext cx="655336" cy="6480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itolo Presentazione"/>
          <p:cNvSpPr txBox="1"/>
          <p:nvPr/>
        </p:nvSpPr>
        <p:spPr>
          <a:xfrm rot="5400000">
            <a:off x="7047043" y="2124826"/>
            <a:ext cx="3050066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 algn="just"/>
            <a:r>
              <a:rPr lang="it-IT" sz="7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Il presente materiale e l’intero Sistema Safety 361° sono proprietà intellettuale di </a:t>
            </a:r>
            <a:r>
              <a:rPr lang="it-IT" sz="700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Falino</a:t>
            </a:r>
            <a:r>
              <a:rPr lang="it-IT" sz="7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 Fabio. Ne è vietata la copia/diffusione anche parziale senza esplicita autorizzazione. Ogni utilizzo scorretto verrà perseguito secondo i termini di Legge</a:t>
            </a:r>
            <a:endParaRPr sz="700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246534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Tema di Office">
    <a:dk1>
      <a:srgbClr val="000000"/>
    </a:dk1>
    <a:lt1>
      <a:srgbClr val="FFFFFF"/>
    </a:lt1>
    <a:dk2>
      <a:srgbClr val="A7A7A7"/>
    </a:dk2>
    <a:lt2>
      <a:srgbClr val="535353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FF00FF"/>
    </a:folHlink>
  </a:clrScheme>
</a:themeOverride>
</file>

<file path=ppt/theme/themeOverride2.xml><?xml version="1.0" encoding="utf-8"?>
<a:themeOverride xmlns:a="http://schemas.openxmlformats.org/drawingml/2006/main">
  <a:clrScheme name="Tema di Office">
    <a:dk1>
      <a:srgbClr val="000000"/>
    </a:dk1>
    <a:lt1>
      <a:srgbClr val="FFFFFF"/>
    </a:lt1>
    <a:dk2>
      <a:srgbClr val="A7A7A7"/>
    </a:dk2>
    <a:lt2>
      <a:srgbClr val="535353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FF00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6640</TotalTime>
  <Words>1872</Words>
  <Application>Microsoft Office PowerPoint</Application>
  <PresentationFormat>Presentazione su schermo (16:9)</PresentationFormat>
  <Paragraphs>166</Paragraphs>
  <Slides>10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8" baseType="lpstr">
      <vt:lpstr>Arial</vt:lpstr>
      <vt:lpstr>Avenir Black</vt:lpstr>
      <vt:lpstr>Avenir Book</vt:lpstr>
      <vt:lpstr>Avenir Heavy</vt:lpstr>
      <vt:lpstr>Calibri</vt:lpstr>
      <vt:lpstr>Calibri,Bold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Bergamo Marco</dc:creator>
  <cp:lastModifiedBy>utente</cp:lastModifiedBy>
  <cp:revision>292</cp:revision>
  <cp:lastPrinted>2022-03-25T16:29:42Z</cp:lastPrinted>
  <dcterms:modified xsi:type="dcterms:W3CDTF">2023-01-12T13:46:28Z</dcterms:modified>
</cp:coreProperties>
</file>